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257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304" r:id="rId17"/>
    <p:sldId id="279" r:id="rId18"/>
    <p:sldId id="280" r:id="rId19"/>
    <p:sldId id="305" r:id="rId20"/>
    <p:sldId id="282" r:id="rId21"/>
    <p:sldId id="306" r:id="rId22"/>
    <p:sldId id="307" r:id="rId23"/>
    <p:sldId id="294" r:id="rId24"/>
    <p:sldId id="289" r:id="rId25"/>
    <p:sldId id="308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330AC-5890-4517-8F85-55F838D2FABF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42D42-006E-4712-B8FA-78C1247E1D5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64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fld id="{2C6000A6-7A04-41B3-ADD2-A8A6CAE9C542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6A83-73D7-46F7-B87E-93B5DC45DF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1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91C9-F2BB-404D-99DA-D160BAD65881}" type="datetimeFigureOut">
              <a:rPr lang="en-CA" smtClean="0"/>
              <a:pPr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2376-10D8-40C3-ADCC-35221C10701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6400800" cy="8382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rgbClr val="002060"/>
                </a:solidFill>
                <a:latin typeface="Papyrus" pitchFamily="66" charset="0"/>
              </a:rPr>
              <a:t>Continued</a:t>
            </a:r>
            <a:endParaRPr lang="en-CA" sz="48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8120"/>
            <a:ext cx="8352928" cy="466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Papyrus" pitchFamily="66" charset="0"/>
              </a:rPr>
              <a:t>15.1</a:t>
            </a:r>
            <a:r>
              <a:rPr lang="en-CA" sz="2400" b="1" dirty="0" smtClean="0">
                <a:solidFill>
                  <a:srgbClr val="0000FF"/>
                </a:solidFill>
                <a:latin typeface="Papyrus" pitchFamily="66" charset="0"/>
              </a:rPr>
              <a:t>Darwin’s Theory of Evolution by Natural Selection</a:t>
            </a:r>
            <a:endParaRPr lang="en-C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7200" dirty="0" smtClean="0">
                <a:solidFill>
                  <a:srgbClr val="0000FF"/>
                </a:solidFill>
                <a:latin typeface="Cooper Black" pitchFamily="18" charset="0"/>
              </a:rPr>
              <a:t>The Big Idea</a:t>
            </a:r>
            <a:endParaRPr lang="en-CA" sz="72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3553" name="Picture 1" descr="C:\Documents and Settings\a.vlacil\Desktop\Bio 11 AA\5. Evolution\15.1 Darwin's Theory of Natural Selection\pics\tree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3733800" cy="4857565"/>
          </a:xfrm>
          <a:prstGeom prst="rect">
            <a:avLst/>
          </a:prstGeom>
          <a:noFill/>
        </p:spPr>
      </p:pic>
      <p:pic>
        <p:nvPicPr>
          <p:cNvPr id="23554" name="Picture 2" descr="C:\Documents and Settings\a.vlacil\Desktop\Bio 11 AA\5. Evolution\15.1 Darwin's Theory of Natural Selection\pics\misconceptions_beaver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828800"/>
            <a:ext cx="4853965" cy="4019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572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3600" b="1" dirty="0" smtClean="0">
                <a:latin typeface="Agency FB" pitchFamily="34" charset="0"/>
              </a:rPr>
              <a:t>Response to Darwin’s work was very divided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957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" y="2667000"/>
            <a:ext cx="5048250" cy="40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638800" cy="944562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6000" dirty="0" smtClean="0">
                <a:solidFill>
                  <a:srgbClr val="0000FF"/>
                </a:solidFill>
                <a:latin typeface="Cooper Black" pitchFamily="18" charset="0"/>
              </a:rPr>
              <a:t>The Big Idea</a:t>
            </a:r>
            <a:endParaRPr lang="en-CA" sz="6000" dirty="0"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419600" cy="152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sz="3200" b="1" dirty="0" smtClean="0">
                <a:latin typeface="Agency FB" pitchFamily="34" charset="0"/>
              </a:rPr>
              <a:t>Some people thought it was brilliant, while others were </a:t>
            </a:r>
            <a:r>
              <a:rPr lang="en-CA" sz="3200" b="1" u="sng" dirty="0" smtClean="0">
                <a:latin typeface="Agency FB" pitchFamily="34" charset="0"/>
              </a:rPr>
              <a:t>strongly</a:t>
            </a:r>
            <a:r>
              <a:rPr lang="en-CA" sz="3200" b="1" dirty="0" smtClean="0">
                <a:latin typeface="Agency FB" pitchFamily="34" charset="0"/>
              </a:rPr>
              <a:t> opposed.</a:t>
            </a:r>
          </a:p>
        </p:txBody>
      </p:sp>
      <p:pic>
        <p:nvPicPr>
          <p:cNvPr id="5" name="Content Placeholder 4" descr="Darwin_as_monke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3790854" cy="50292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638800" cy="944562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6000" dirty="0" smtClean="0">
                <a:solidFill>
                  <a:srgbClr val="0000FF"/>
                </a:solidFill>
                <a:latin typeface="Cooper Black" pitchFamily="18" charset="0"/>
              </a:rPr>
              <a:t>The Big Idea</a:t>
            </a:r>
            <a:endParaRPr lang="en-CA" sz="60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1505" name="Picture 1" descr="C:\Documents and Settings\a.vlacil\Desktop\Bio 11 AA\5. Evolution\15.1 Darwin's Theory of Natural Selection\pics\darwintoon.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92412"/>
            <a:ext cx="3809999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1"/>
            <a:ext cx="4267200" cy="1219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3600" b="1" dirty="0" smtClean="0">
                <a:latin typeface="Agency FB" pitchFamily="34" charset="0"/>
              </a:rPr>
              <a:t>A situation that is not that different from today</a:t>
            </a:r>
            <a:endParaRPr lang="en-CA" sz="3600" b="1" dirty="0">
              <a:latin typeface="Agency FB" pitchFamily="34" charset="0"/>
            </a:endParaRPr>
          </a:p>
        </p:txBody>
      </p:sp>
      <p:pic>
        <p:nvPicPr>
          <p:cNvPr id="5" name="Content Placeholder 4" descr="creation_vs_evolu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371600"/>
            <a:ext cx="4038600" cy="113872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6705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638800" cy="944562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6000" dirty="0" smtClean="0">
                <a:solidFill>
                  <a:srgbClr val="0000FF"/>
                </a:solidFill>
                <a:latin typeface="Cooper Black" pitchFamily="18" charset="0"/>
              </a:rPr>
              <a:t>The Big Idea</a:t>
            </a:r>
            <a:endParaRPr lang="en-CA" sz="6000" dirty="0"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solidFill>
                  <a:srgbClr val="C00000"/>
                </a:solidFill>
                <a:latin typeface="Berlin Sans FB Demi" pitchFamily="34" charset="0"/>
              </a:rPr>
              <a:t>What exactly is in that book anyway? </a:t>
            </a:r>
          </a:p>
          <a:p>
            <a:pPr marL="0" indent="0" algn="ctr">
              <a:buNone/>
            </a:pPr>
            <a:endParaRPr lang="en-CA" sz="4000" dirty="0" smtClean="0">
              <a:solidFill>
                <a:srgbClr val="C00000"/>
              </a:solidFill>
              <a:latin typeface="Britannic Bold" pitchFamily="34" charset="0"/>
            </a:endParaRPr>
          </a:p>
          <a:p>
            <a:pPr algn="ctr">
              <a:buNone/>
            </a:pPr>
            <a:r>
              <a:rPr lang="en-CA" dirty="0" smtClean="0">
                <a:latin typeface="Britannic Bold" pitchFamily="34" charset="0"/>
              </a:rPr>
              <a:t>Darwin’s principles of Theory of Evolution by Natural Selection can be summed up as follows:</a:t>
            </a:r>
            <a:endParaRPr lang="en-CA" dirty="0">
              <a:latin typeface="Britannic Bold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638800" cy="944562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6000" dirty="0" smtClean="0">
                <a:solidFill>
                  <a:srgbClr val="0000FF"/>
                </a:solidFill>
                <a:latin typeface="Cooper Black" pitchFamily="18" charset="0"/>
              </a:rPr>
              <a:t>The Big Idea</a:t>
            </a:r>
            <a:endParaRPr lang="en-CA" sz="6000" dirty="0"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686800" cy="838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CA" sz="2400" dirty="0" smtClean="0">
                <a:latin typeface="Britannic Bold" pitchFamily="34" charset="0"/>
              </a:rPr>
              <a:t>Individual in a population show variations among species, and some of these variations are heritable</a:t>
            </a:r>
          </a:p>
        </p:txBody>
      </p:sp>
      <p:pic>
        <p:nvPicPr>
          <p:cNvPr id="10" name="Content Placeholder 5" descr="image-02-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5013960" cy="37338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5181600"/>
            <a:ext cx="51054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Parents pass these variations onto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their offsprings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pic>
        <p:nvPicPr>
          <p:cNvPr id="18433" name="Picture 1" descr="C:\Documents and Settings\a.vlacil\Desktop\Bio 11 AA\5. Evolution\15.1 Darwin's Theory of Natural Selection\pics\generation-diversit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95400"/>
            <a:ext cx="3456602" cy="3733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867400" y="5181600"/>
            <a:ext cx="280756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he got </a:t>
            </a:r>
          </a:p>
          <a:p>
            <a:pPr algn="ctr"/>
            <a:r>
              <a:rPr lang="en-US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idea?</a:t>
            </a:r>
            <a:endParaRPr lang="en-US" sz="4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686800" cy="838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CA" sz="2400" dirty="0" smtClean="0">
                <a:latin typeface="Britannic Bold" pitchFamily="34" charset="0"/>
              </a:rPr>
              <a:t>Individual in a population show variations among species, and some of these variations are heritable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534400" cy="1384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Darwin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had no idea about DNA (genes) but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dirty="0" smtClean="0">
                <a:latin typeface="Agency FB" pitchFamily="34" charset="0"/>
              </a:rPr>
              <a:t>noticed that animal breeders used heritable variation to produce animals with desirable characteristics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gency FB" pitchFamily="34" charset="0"/>
              </a:rPr>
              <a:t> </a:t>
            </a:r>
            <a:endParaRPr kumimoji="0" lang="en-CA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gency FB" pitchFamily="34" charset="0"/>
            </a:endParaRPr>
          </a:p>
        </p:txBody>
      </p:sp>
      <p:pic>
        <p:nvPicPr>
          <p:cNvPr id="7" name="Picture 6" descr="breeds-of-dogs-variation-within-spec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036" y="2819400"/>
            <a:ext cx="5558388" cy="3740224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3048000" cy="31085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Called </a:t>
            </a:r>
            <a:r>
              <a:rPr lang="en-CA" u="sng" dirty="0" smtClean="0">
                <a:solidFill>
                  <a:srgbClr val="FF0000"/>
                </a:solidFill>
                <a:latin typeface="Britannic Bold" pitchFamily="34" charset="0"/>
              </a:rPr>
              <a:t>Artificial</a:t>
            </a:r>
          </a:p>
          <a:p>
            <a:pPr algn="ctr">
              <a:buNone/>
            </a:pPr>
            <a:r>
              <a:rPr lang="en-CA" u="sng" dirty="0" smtClean="0">
                <a:solidFill>
                  <a:srgbClr val="FF0000"/>
                </a:solidFill>
                <a:latin typeface="Britannic Bold" pitchFamily="34" charset="0"/>
              </a:rPr>
              <a:t>Selection</a:t>
            </a:r>
            <a:r>
              <a:rPr lang="en-CA" b="1" dirty="0" smtClean="0">
                <a:latin typeface="Agency FB" pitchFamily="34" charset="0"/>
              </a:rPr>
              <a:t>, nature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provided the variation,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and humans selected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the variations they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found useful.</a:t>
            </a:r>
            <a:endParaRPr lang="en-CA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122912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200" b="1" dirty="0" smtClean="0">
                <a:latin typeface="Agency FB" pitchFamily="34" charset="0"/>
              </a:rPr>
              <a:t>Darwin was convinced a process like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artificial selection </a:t>
            </a:r>
            <a:r>
              <a:rPr lang="en-CA" sz="3200" b="1" dirty="0" smtClean="0">
                <a:latin typeface="Agency FB" pitchFamily="34" charset="0"/>
              </a:rPr>
              <a:t>was at work in nature.</a:t>
            </a:r>
          </a:p>
          <a:p>
            <a:endParaRPr lang="en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deerfigh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371600"/>
            <a:ext cx="3472644" cy="229194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" y="3276600"/>
            <a:ext cx="5162682" cy="332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429000" cy="258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228600"/>
            <a:ext cx="86868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Individual in a population show variations among species, and some of these variations are heritable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990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Darwin recalled the work of Malthus on population growth 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–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having too many offspring would result in a competition for resources</a:t>
            </a:r>
            <a:r>
              <a:rPr lang="en-CA" b="1" dirty="0" smtClean="0">
                <a:latin typeface="Agency FB" pitchFamily="34" charset="0"/>
              </a:rPr>
              <a:t>.</a:t>
            </a:r>
          </a:p>
        </p:txBody>
      </p:sp>
      <p:pic>
        <p:nvPicPr>
          <p:cNvPr id="7" name="Content Placeholder 6" descr="pack%20(sloan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4343400"/>
            <a:ext cx="2514600" cy="2367470"/>
          </a:xfr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228600"/>
            <a:ext cx="86868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Organisms have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more young than can survive on the available resources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76600" y="2286000"/>
            <a:ext cx="56388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opperplate Gothic Bold" pitchFamily="34" charset="0"/>
              </a:rPr>
              <a:t>Which ones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pperplate Gothic Bold" pitchFamily="34" charset="0"/>
              </a:rPr>
              <a:t>, Darwin wondered,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opperplate Gothic Bold" pitchFamily="34" charset="0"/>
              </a:rPr>
              <a:t>would be the most likely to survive and reproduce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pperplate Gothic Bold" pitchFamily="34" charset="0"/>
              </a:rPr>
              <a:t>?</a:t>
            </a:r>
          </a:p>
        </p:txBody>
      </p:sp>
      <p:pic>
        <p:nvPicPr>
          <p:cNvPr id="12" name="Content Placeholder 6" descr="malth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09801"/>
            <a:ext cx="3124200" cy="2172382"/>
          </a:xfrm>
          <a:prstGeom prst="rect">
            <a:avLst/>
          </a:prstGeom>
        </p:spPr>
      </p:pic>
      <p:pic>
        <p:nvPicPr>
          <p:cNvPr id="12289" name="Picture 1" descr="C:\Documents and Settings\a.vlacil\Desktop\Bio 11 AA\5. Evolution\15.1 Darwin's Theory of Natural Selection\pics\cardinal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267200"/>
            <a:ext cx="3056804" cy="2362200"/>
          </a:xfrm>
          <a:prstGeom prst="rect">
            <a:avLst/>
          </a:prstGeom>
          <a:noFill/>
        </p:spPr>
      </p:pic>
      <p:pic>
        <p:nvPicPr>
          <p:cNvPr id="12290" name="Picture 2" descr="C:\Documents and Settings\a.vlacil\Desktop\Bio 11 AA\5. Evolution\15.1 Darwin's Theory of Natural Selection\pics\robin-eggs-bl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267200"/>
            <a:ext cx="2785533" cy="2393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696200" cy="2209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Cardinals lay </a:t>
            </a:r>
            <a:r>
              <a:rPr lang="en-CA" b="1" dirty="0" smtClean="0">
                <a:solidFill>
                  <a:srgbClr val="0000FF"/>
                </a:solidFill>
                <a:latin typeface="Agency FB" pitchFamily="34" charset="0"/>
              </a:rPr>
              <a:t>9 eggs per summer</a:t>
            </a:r>
            <a:r>
              <a:rPr lang="en-CA" b="1" dirty="0" smtClean="0">
                <a:latin typeface="Agency FB" pitchFamily="34" charset="0"/>
              </a:rPr>
              <a:t>. 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If each cardinal </a:t>
            </a:r>
            <a:r>
              <a:rPr lang="en-CA" b="1" u="sng" dirty="0" smtClean="0">
                <a:solidFill>
                  <a:srgbClr val="FF0000"/>
                </a:solidFill>
                <a:latin typeface="Agency FB" pitchFamily="34" charset="0"/>
              </a:rPr>
              <a:t>lived only a year</a:t>
            </a:r>
            <a:r>
              <a:rPr lang="en-CA" b="1" dirty="0" smtClean="0">
                <a:latin typeface="Agency FB" pitchFamily="34" charset="0"/>
              </a:rPr>
              <a:t>, and all of the offsprings would survive, there would be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over million cardinals in 7 years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228600"/>
            <a:ext cx="86868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Organisms have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more young that can survive on the available resources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12289" name="Picture 1" descr="C:\Documents and Settings\a.vlacil\Desktop\Bio 11 AA\5. Evolution\15.1 Darwin's Theory of Natural Selection\pics\cardina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267200"/>
            <a:ext cx="3056804" cy="2362200"/>
          </a:xfrm>
          <a:prstGeom prst="rect">
            <a:avLst/>
          </a:prstGeom>
          <a:noFill/>
        </p:spPr>
      </p:pic>
      <p:pic>
        <p:nvPicPr>
          <p:cNvPr id="12290" name="Picture 2" descr="C:\Documents and Settings\a.vlacil\Desktop\Bio 11 AA\5. Evolution\15.1 Darwin's Theory of Natural Selection\pics\robin-eggs-b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267200"/>
            <a:ext cx="2785533" cy="2393950"/>
          </a:xfrm>
          <a:prstGeom prst="rect">
            <a:avLst/>
          </a:prstGeom>
          <a:noFill/>
        </p:spPr>
      </p:pic>
      <p:pic>
        <p:nvPicPr>
          <p:cNvPr id="64514" name="Picture 2" descr="C:\Documents and Settings\a.vlacil\Desktop\Bio 11 AA\5. Evolution\15.1 Darwin's Theory of Natural Selection\pics\Cardinal_babies_one_gaping_0607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26670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5400"/>
            <a:ext cx="8799541" cy="5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Papyrus" pitchFamily="66" charset="0"/>
              </a:rPr>
              <a:t>15.1</a:t>
            </a:r>
            <a:r>
              <a:rPr lang="en-CA" sz="2400" b="1" dirty="0" smtClean="0">
                <a:solidFill>
                  <a:srgbClr val="0000FF"/>
                </a:solidFill>
                <a:latin typeface="Papyrus" pitchFamily="66" charset="0"/>
              </a:rPr>
              <a:t>Darwin’s Theory of Evolution by Natural Selection</a:t>
            </a:r>
            <a:endParaRPr lang="en-C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304800" y="228600"/>
            <a:ext cx="86868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Individuals best suited to their environment, due to their variations, survive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and reproduce most successfully. (variations that increase reproductive success will be more common in the next generation)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11" name="Content Placeholder 5" descr="animal-camouflage-1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295400"/>
            <a:ext cx="4017099" cy="4876800"/>
          </a:xfrm>
        </p:spPr>
      </p:pic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3959424" y="1447800"/>
            <a:ext cx="4879776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This was Darwin’s Big Idea – that </a:t>
            </a:r>
            <a:r>
              <a:rPr lang="en-CA" b="1" i="1" dirty="0" smtClean="0">
                <a:solidFill>
                  <a:srgbClr val="0000FF"/>
                </a:solidFill>
                <a:latin typeface="Agency FB" pitchFamily="34" charset="0"/>
              </a:rPr>
              <a:t>nature  </a:t>
            </a:r>
            <a:r>
              <a:rPr lang="en-CA" b="1" dirty="0" smtClean="0">
                <a:solidFill>
                  <a:srgbClr val="0000FF"/>
                </a:solidFill>
                <a:latin typeface="Agency FB" pitchFamily="34" charset="0"/>
              </a:rPr>
              <a:t>will select the characteristics</a:t>
            </a:r>
            <a:r>
              <a:rPr lang="en-CA" b="1" dirty="0" smtClean="0">
                <a:latin typeface="Agency FB" pitchFamily="34" charset="0"/>
              </a:rPr>
              <a:t> that make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the organism the “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most fit</a:t>
            </a:r>
            <a:r>
              <a:rPr lang="en-CA" b="1" dirty="0" smtClean="0">
                <a:latin typeface="Agency FB" pitchFamily="34" charset="0"/>
              </a:rPr>
              <a:t>”.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304800" y="228600"/>
            <a:ext cx="86868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Individuals best suited to their environment, due to their variations, survive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and reproduce most successfully. (variations that increase reproductive success will be more common in the next generation)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3959424" y="1447800"/>
            <a:ext cx="4879776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This was Darwin’s Big Idea – that </a:t>
            </a:r>
            <a:r>
              <a:rPr lang="en-CA" b="1" i="1" dirty="0" smtClean="0">
                <a:latin typeface="Agency FB" pitchFamily="34" charset="0"/>
              </a:rPr>
              <a:t>nature  </a:t>
            </a:r>
            <a:r>
              <a:rPr lang="en-CA" b="1" dirty="0" smtClean="0">
                <a:latin typeface="Agency FB" pitchFamily="34" charset="0"/>
              </a:rPr>
              <a:t>will select the characteristics that make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the organism the “most fit”.</a:t>
            </a:r>
          </a:p>
          <a:p>
            <a:pPr algn="ctr"/>
            <a:endParaRPr lang="en-CA" b="1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He called this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Natural Selection</a:t>
            </a:r>
          </a:p>
          <a:p>
            <a:pPr algn="ctr">
              <a:buNone/>
            </a:pPr>
            <a:endParaRPr lang="en-CA" b="1" dirty="0" smtClean="0">
              <a:latin typeface="Agency FB" pitchFamily="34" charset="0"/>
            </a:endParaRPr>
          </a:p>
        </p:txBody>
      </p:sp>
      <p:pic>
        <p:nvPicPr>
          <p:cNvPr id="6" name="Picture 5" descr="species_brink_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128595" cy="2729874"/>
          </a:xfrm>
          <a:prstGeom prst="rect">
            <a:avLst/>
          </a:prstGeom>
        </p:spPr>
      </p:pic>
      <p:pic>
        <p:nvPicPr>
          <p:cNvPr id="7" name="Picture 10" descr="naturalselec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0272"/>
            <a:ext cx="4038600" cy="241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304800" y="228600"/>
            <a:ext cx="86868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Individuals best suited to their environment, due to their variations, survive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and reproduce most successfully. (variations that increase reproductive success will be more common in the next generation)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3959424" y="1447800"/>
            <a:ext cx="4879776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This was Darwin’s Big Idea – that </a:t>
            </a:r>
            <a:r>
              <a:rPr lang="en-CA" b="1" i="1" dirty="0" smtClean="0">
                <a:latin typeface="Agency FB" pitchFamily="34" charset="0"/>
              </a:rPr>
              <a:t>nature  </a:t>
            </a:r>
            <a:r>
              <a:rPr lang="en-CA" b="1" dirty="0" smtClean="0">
                <a:latin typeface="Agency FB" pitchFamily="34" charset="0"/>
              </a:rPr>
              <a:t>will select the characteristics that make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the organism the “most fit”.</a:t>
            </a:r>
          </a:p>
          <a:p>
            <a:pPr algn="ctr"/>
            <a:endParaRPr lang="en-CA" b="1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He called this Natural Selection</a:t>
            </a:r>
          </a:p>
          <a:p>
            <a:pPr algn="ctr">
              <a:buNone/>
            </a:pPr>
            <a:endParaRPr lang="en-CA" b="1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Only organisms</a:t>
            </a:r>
            <a:r>
              <a:rPr lang="en-CA" b="1" dirty="0" smtClean="0">
                <a:solidFill>
                  <a:srgbClr val="0000FF"/>
                </a:solidFill>
                <a:latin typeface="Agency FB" pitchFamily="34" charset="0"/>
              </a:rPr>
              <a:t> most fit for their environment  </a:t>
            </a:r>
            <a:r>
              <a:rPr lang="en-CA" b="1" dirty="0" smtClean="0">
                <a:latin typeface="Agency FB" pitchFamily="34" charset="0"/>
              </a:rPr>
              <a:t>will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reproduce </a:t>
            </a:r>
            <a:r>
              <a:rPr lang="en-CA" b="1" dirty="0" smtClean="0">
                <a:latin typeface="Agency FB" pitchFamily="34" charset="0"/>
              </a:rPr>
              <a:t>and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pass on their genes</a:t>
            </a:r>
            <a:r>
              <a:rPr lang="en-CA" b="1" dirty="0" smtClean="0">
                <a:latin typeface="Agency FB" pitchFamily="34" charset="0"/>
              </a:rPr>
              <a:t>.</a:t>
            </a:r>
            <a:endParaRPr lang="en-CA" b="1" dirty="0">
              <a:latin typeface="Agency FB" pitchFamily="34" charset="0"/>
            </a:endParaRPr>
          </a:p>
        </p:txBody>
      </p:sp>
      <p:pic>
        <p:nvPicPr>
          <p:cNvPr id="6" name="Content Placeholder 9" descr="17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794425" cy="2507146"/>
          </a:xfrm>
        </p:spPr>
      </p:pic>
      <p:pic>
        <p:nvPicPr>
          <p:cNvPr id="7" name="Picture 6" descr="uw703-30vis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86924"/>
            <a:ext cx="3859088" cy="26034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0" descr="im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657600" cy="374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40960" cy="1235224"/>
          </a:xfrm>
          <a:solidFill>
            <a:srgbClr val="66FF33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Cooper Black" pitchFamily="18" charset="0"/>
              </a:rPr>
              <a:t>Natural Selection </a:t>
            </a:r>
            <a:r>
              <a:rPr lang="en-US" sz="4000" dirty="0" smtClean="0">
                <a:latin typeface="Cooper Black" pitchFamily="18" charset="0"/>
              </a:rPr>
              <a:t>= </a:t>
            </a:r>
            <a:br>
              <a:rPr lang="en-US" sz="4000" dirty="0" smtClean="0">
                <a:latin typeface="Cooper Black" pitchFamily="18" charset="0"/>
              </a:rPr>
            </a:br>
            <a:r>
              <a:rPr lang="en-US" sz="4000" dirty="0" smtClean="0">
                <a:latin typeface="Cooper Black" pitchFamily="18" charset="0"/>
              </a:rPr>
              <a:t>“</a:t>
            </a:r>
            <a:r>
              <a:rPr lang="en-US" sz="4000" dirty="0" smtClean="0">
                <a:solidFill>
                  <a:srgbClr val="C00000"/>
                </a:solidFill>
                <a:latin typeface="Cooper Black" pitchFamily="18" charset="0"/>
              </a:rPr>
              <a:t>Survival of the Fittest</a:t>
            </a:r>
            <a:r>
              <a:rPr lang="en-US" sz="4000" dirty="0" smtClean="0">
                <a:latin typeface="Cooper Black" pitchFamily="18" charset="0"/>
              </a:rPr>
              <a:t>”</a:t>
            </a:r>
          </a:p>
        </p:txBody>
      </p:sp>
      <p:pic>
        <p:nvPicPr>
          <p:cNvPr id="20485" name="Picture 9" descr="de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4220991" cy="3733800"/>
          </a:xfrm>
        </p:spPr>
      </p:pic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12109"/>
            <a:ext cx="8686800" cy="1331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Britannic Bold" pitchFamily="34" charset="0"/>
              </a:rPr>
              <a:t>If you are “</a:t>
            </a:r>
            <a:r>
              <a:rPr lang="en-US" sz="2400" dirty="0" smtClean="0">
                <a:solidFill>
                  <a:srgbClr val="FF0000"/>
                </a:solidFill>
                <a:latin typeface="Britannic Bold" pitchFamily="34" charset="0"/>
              </a:rPr>
              <a:t>FIT</a:t>
            </a:r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,” you </a:t>
            </a:r>
            <a:r>
              <a:rPr lang="en-US" sz="2400" dirty="0" smtClean="0">
                <a:solidFill>
                  <a:srgbClr val="FF0000"/>
                </a:solidFill>
                <a:latin typeface="Britannic Bold" pitchFamily="34" charset="0"/>
              </a:rPr>
              <a:t>LIVE</a:t>
            </a:r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Britannic Bold" pitchFamily="34" charset="0"/>
              </a:rPr>
              <a:t>REPRODUCE</a:t>
            </a:r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2400" dirty="0" smtClean="0">
                <a:latin typeface="Britannic Bold" pitchFamily="34" charset="0"/>
              </a:rPr>
              <a:t>If you are “</a:t>
            </a:r>
            <a:r>
              <a:rPr lang="en-US" sz="2400" dirty="0" smtClean="0">
                <a:solidFill>
                  <a:srgbClr val="0000FF"/>
                </a:solidFill>
                <a:latin typeface="Britannic Bold" pitchFamily="34" charset="0"/>
              </a:rPr>
              <a:t>NOT AS FIT</a:t>
            </a:r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,” you </a:t>
            </a:r>
            <a:r>
              <a:rPr lang="en-US" sz="2400" dirty="0" smtClean="0">
                <a:solidFill>
                  <a:srgbClr val="0000FF"/>
                </a:solidFill>
                <a:latin typeface="Britannic Bold" pitchFamily="34" charset="0"/>
              </a:rPr>
              <a:t>DO NOT LIVE </a:t>
            </a:r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or you </a:t>
            </a:r>
            <a:r>
              <a:rPr lang="en-US" sz="2400" dirty="0" smtClean="0">
                <a:solidFill>
                  <a:srgbClr val="0000FF"/>
                </a:solidFill>
                <a:latin typeface="Britannic Bold" pitchFamily="34" charset="0"/>
              </a:rPr>
              <a:t>DO NOT REPRODUCE</a:t>
            </a:r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 as well. </a:t>
            </a:r>
          </a:p>
        </p:txBody>
      </p:sp>
    </p:spTree>
    <p:extLst>
      <p:ext uri="{BB962C8B-B14F-4D97-AF65-F5344CB8AC3E}">
        <p14:creationId xmlns:p14="http://schemas.microsoft.com/office/powerpoint/2010/main" val="30403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71774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 descr="Darwin's Tree of Lif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219200"/>
            <a:ext cx="5266824" cy="5284439"/>
          </a:xfr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Species alive today descended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with modifications from species that lived in the distant past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33528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This process, unites all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organisms on Earth into a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single </a:t>
            </a:r>
            <a:r>
              <a:rPr lang="en-CA" b="1" dirty="0" smtClean="0">
                <a:solidFill>
                  <a:srgbClr val="0000FF"/>
                </a:solidFill>
                <a:latin typeface="Agency FB" pitchFamily="34" charset="0"/>
              </a:rPr>
              <a:t>TREE OF LIFE</a:t>
            </a:r>
            <a:r>
              <a:rPr lang="en-CA" b="1" dirty="0" smtClean="0">
                <a:latin typeface="Agency FB" pitchFamily="34" charset="0"/>
              </a:rPr>
              <a:t>.</a:t>
            </a:r>
            <a:endParaRPr lang="en-CA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Species alive today descended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with modifications from species that lived in the distant past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33528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This process, unites all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organisms on Earth into a</a:t>
            </a:r>
          </a:p>
          <a:p>
            <a:pPr algn="ctr">
              <a:buNone/>
            </a:pPr>
            <a:r>
              <a:rPr lang="en-CA" b="1" dirty="0" smtClean="0">
                <a:latin typeface="Agency FB" pitchFamily="34" charset="0"/>
              </a:rPr>
              <a:t>single </a:t>
            </a:r>
            <a:r>
              <a:rPr lang="en-CA" b="1" dirty="0" smtClean="0">
                <a:solidFill>
                  <a:srgbClr val="0000FF"/>
                </a:solidFill>
                <a:latin typeface="Agency FB" pitchFamily="34" charset="0"/>
              </a:rPr>
              <a:t>TREE OF LIFE</a:t>
            </a:r>
            <a:r>
              <a:rPr lang="en-CA" b="1" dirty="0" smtClean="0">
                <a:latin typeface="Agency FB" pitchFamily="34" charset="0"/>
              </a:rPr>
              <a:t>.</a:t>
            </a:r>
            <a:endParaRPr lang="en-CA" b="1" dirty="0">
              <a:latin typeface="Agency FB" pitchFamily="34" charset="0"/>
            </a:endParaRPr>
          </a:p>
        </p:txBody>
      </p:sp>
      <p:pic>
        <p:nvPicPr>
          <p:cNvPr id="7" name="Content Placeholder 7" descr="Darwin's Tree of Li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066800"/>
            <a:ext cx="5629200" cy="5638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uly08-02-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356" y="0"/>
            <a:ext cx="9159355" cy="686951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896544" cy="478112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Darwin’s Return</a:t>
            </a:r>
            <a:endParaRPr lang="en-CA" sz="66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82818" cy="52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593979" cy="52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896544" cy="2057400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 smtClean="0">
                <a:latin typeface="Agency FB" pitchFamily="34" charset="0"/>
              </a:rPr>
              <a:t>Darwin returned to England in 1836 and brought the specimens he had collected from around the world.</a:t>
            </a:r>
          </a:p>
          <a:p>
            <a:endParaRPr lang="en-CA" dirty="0"/>
          </a:p>
        </p:txBody>
      </p:sp>
      <p:pic>
        <p:nvPicPr>
          <p:cNvPr id="7" name="Content Placeholder 6" descr="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19200"/>
            <a:ext cx="3670149" cy="542587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7" y="3429000"/>
            <a:ext cx="4968552" cy="31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Darwin’s Return</a:t>
            </a:r>
            <a:endParaRPr lang="en-CA" sz="66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45dca9fe176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9144000" cy="463491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66800"/>
            <a:ext cx="8964488" cy="1066800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 smtClean="0">
                <a:latin typeface="Agency FB" pitchFamily="34" charset="0"/>
              </a:rPr>
              <a:t>He made some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remarkable discoveries</a:t>
            </a:r>
            <a:r>
              <a:rPr lang="en-CA" sz="3200" b="1" dirty="0" smtClean="0">
                <a:latin typeface="Agency FB" pitchFamily="34" charset="0"/>
              </a:rPr>
              <a:t> about some species – most notably-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finches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Darwin’s Return</a:t>
            </a:r>
            <a:endParaRPr lang="en-CA" sz="66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66801"/>
            <a:ext cx="4038600" cy="2286000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latin typeface="Agency FB" pitchFamily="34" charset="0"/>
              </a:rPr>
              <a:t>There were other examples too, of </a:t>
            </a:r>
            <a:r>
              <a:rPr lang="en-CA" sz="3200" b="1" dirty="0" smtClean="0">
                <a:solidFill>
                  <a:srgbClr val="C00000"/>
                </a:solidFill>
                <a:latin typeface="Agency FB" pitchFamily="34" charset="0"/>
              </a:rPr>
              <a:t>animals</a:t>
            </a:r>
            <a:r>
              <a:rPr lang="en-CA" sz="3200" b="1" dirty="0" smtClean="0">
                <a:latin typeface="Agency FB" pitchFamily="34" charset="0"/>
              </a:rPr>
              <a:t> found </a:t>
            </a:r>
            <a:r>
              <a:rPr lang="en-CA" sz="3200" b="1" dirty="0" smtClean="0">
                <a:solidFill>
                  <a:srgbClr val="C00000"/>
                </a:solidFill>
                <a:latin typeface="Agency FB" pitchFamily="34" charset="0"/>
              </a:rPr>
              <a:t>on</a:t>
            </a:r>
            <a:r>
              <a:rPr lang="en-CA" sz="3200" b="1" dirty="0" smtClean="0"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latin typeface="Agency FB" pitchFamily="34" charset="0"/>
              </a:rPr>
              <a:t>the</a:t>
            </a:r>
            <a:r>
              <a:rPr lang="en-CA" sz="3200" b="1" dirty="0" smtClean="0"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latin typeface="Agency FB" pitchFamily="34" charset="0"/>
              </a:rPr>
              <a:t>Galapagos</a:t>
            </a:r>
            <a:r>
              <a:rPr lang="en-CA" sz="3200" b="1" dirty="0" smtClean="0">
                <a:latin typeface="Agency FB" pitchFamily="34" charset="0"/>
              </a:rPr>
              <a:t>, but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nowhere else</a:t>
            </a:r>
            <a:r>
              <a:rPr lang="en-CA" sz="3200" b="1" dirty="0" smtClean="0">
                <a:latin typeface="Agency FB" pitchFamily="34" charset="0"/>
              </a:rPr>
              <a:t>.</a:t>
            </a:r>
            <a:endParaRPr lang="en-CA" sz="3200" b="1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3807436" cy="317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19200"/>
            <a:ext cx="4957564" cy="566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Darwin’s Return</a:t>
            </a:r>
            <a:endParaRPr lang="en-CA" sz="66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257800" cy="1143000"/>
          </a:xfrm>
        </p:spPr>
        <p:txBody>
          <a:bodyPr/>
          <a:lstStyle/>
          <a:p>
            <a:pPr algn="ctr">
              <a:buNone/>
            </a:pPr>
            <a:r>
              <a:rPr lang="en-CA" sz="3200" b="1" dirty="0" smtClean="0">
                <a:latin typeface="Agency FB" pitchFamily="34" charset="0"/>
              </a:rPr>
              <a:t>He began to work on making sense of these findings.</a:t>
            </a:r>
          </a:p>
          <a:p>
            <a:endParaRPr lang="en-CA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Darwin’s Return</a:t>
            </a:r>
            <a:endParaRPr lang="en-CA" sz="66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26625" name="Picture 1" descr="C:\Documents and Settings\a.vlacil\Desktop\Bio 11 AA\5. Evolution\15.1 Darwin's Theory of Natural Selection\pics\GalapagosTortoiseTour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399"/>
            <a:ext cx="5181600" cy="3886513"/>
          </a:xfrm>
          <a:prstGeom prst="rect">
            <a:avLst/>
          </a:prstGeom>
          <a:noFill/>
        </p:spPr>
      </p:pic>
      <p:pic>
        <p:nvPicPr>
          <p:cNvPr id="26626" name="Picture 2" descr="C:\Documents and Settings\a.vlacil\Desktop\Bio 11 AA\5. Evolution\15.1 Darwin's Theory of Natural Selection\pics\galapagos-tortoise-haw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733800"/>
            <a:ext cx="3233886" cy="2976793"/>
          </a:xfrm>
          <a:prstGeom prst="rect">
            <a:avLst/>
          </a:prstGeom>
          <a:noFill/>
        </p:spPr>
      </p:pic>
      <p:pic>
        <p:nvPicPr>
          <p:cNvPr id="26627" name="Picture 3" descr="C:\Documents and Settings\a.vlacil\Desktop\Bio 11 AA\5. Evolution\15.1 Darwin's Theory of Natural Selection\pics\galapagos-penguin-tiger-snake-eel-12467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19200"/>
            <a:ext cx="3124200" cy="2255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724400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dirty="0" smtClean="0">
                <a:latin typeface="Agency FB" pitchFamily="34" charset="0"/>
              </a:rPr>
              <a:t>He spent the next 23 years putting together his theory</a:t>
            </a:r>
            <a:endParaRPr lang="en-CA" sz="3600" b="1" dirty="0">
              <a:latin typeface="Agency FB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68760"/>
            <a:ext cx="4000506" cy="542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Darwin’s Return</a:t>
            </a:r>
            <a:endParaRPr lang="en-CA" sz="66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3352800" cy="37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rigin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151" cy="68674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52400"/>
            <a:ext cx="3528392" cy="158417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1859 he 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ublished </a:t>
            </a:r>
            <a:r>
              <a:rPr lang="en-C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Origin of Species</a:t>
            </a:r>
            <a:r>
              <a:rPr lang="en-C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C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661</Words>
  <Application>Microsoft Office PowerPoint</Application>
  <PresentationFormat>On-screen Show (4:3)</PresentationFormat>
  <Paragraphs>74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15.1Darwin’s Theory of Evolution by Natural Selection</vt:lpstr>
      <vt:lpstr>15.1Darwin’s Theory of Evolution by Natural Selection</vt:lpstr>
      <vt:lpstr>Darwin’s Return</vt:lpstr>
      <vt:lpstr>Darwin’s Return</vt:lpstr>
      <vt:lpstr>Darwin’s Return</vt:lpstr>
      <vt:lpstr>Darwin’s Return</vt:lpstr>
      <vt:lpstr>Darwin’s Return</vt:lpstr>
      <vt:lpstr>Darwin’s Return</vt:lpstr>
      <vt:lpstr>PowerPoint Presentation</vt:lpstr>
      <vt:lpstr>The Big Idea</vt:lpstr>
      <vt:lpstr>The Big Idea</vt:lpstr>
      <vt:lpstr>The Big Idea</vt:lpstr>
      <vt:lpstr>The Big Idea</vt:lpstr>
      <vt:lpstr>The Big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Selection =  “Survival of the Fittest”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Evolution -</dc:title>
  <dc:creator>Greg Janzen</dc:creator>
  <cp:lastModifiedBy>Andrejkov2</cp:lastModifiedBy>
  <cp:revision>84</cp:revision>
  <dcterms:created xsi:type="dcterms:W3CDTF">2011-02-15T05:36:18Z</dcterms:created>
  <dcterms:modified xsi:type="dcterms:W3CDTF">2014-03-27T18:32:46Z</dcterms:modified>
</cp:coreProperties>
</file>